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rels" ContentType="application/vnd.openxmlformats-package.relationships+xml"/>
  <Default Extension="jpg" ContentType="image/jpeg"/>
  <Default Extension="emf" ContentType="image/x-emf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notesMasterIdLst>
    <p:notesMasterId r:id="rId12"/>
  </p:notesMasterIdLst>
  <p:sldIdLst>
    <p:sldId id="262" r:id="rId2"/>
    <p:sldId id="263" r:id="rId3"/>
    <p:sldId id="277" r:id="rId4"/>
    <p:sldId id="273" r:id="rId5"/>
    <p:sldId id="274" r:id="rId6"/>
    <p:sldId id="275" r:id="rId7"/>
    <p:sldId id="276" r:id="rId8"/>
    <p:sldId id="272" r:id="rId9"/>
    <p:sldId id="278" r:id="rId10"/>
    <p:sldId id="279" r:id="rId11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34"/>
    <p:restoredTop sz="94656"/>
  </p:normalViewPr>
  <p:slideViewPr>
    <p:cSldViewPr snapToGrid="0" snapToObjects="1">
      <p:cViewPr varScale="1">
        <p:scale>
          <a:sx n="143" d="100"/>
          <a:sy n="143" d="100"/>
        </p:scale>
        <p:origin x="232" y="131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1" Type="http://schemas.openxmlformats.org/officeDocument/2006/relationships/slide" Target="slides/slide10.xml"/><Relationship Id="rId12" Type="http://schemas.openxmlformats.org/officeDocument/2006/relationships/notesMaster" Target="notesMasters/notesMaster1.xml"/><Relationship Id="rId13" Type="http://schemas.openxmlformats.org/officeDocument/2006/relationships/presProps" Target="presProps.xml"/><Relationship Id="rId14" Type="http://schemas.openxmlformats.org/officeDocument/2006/relationships/viewProps" Target="viewProps.xml"/><Relationship Id="rId15" Type="http://schemas.openxmlformats.org/officeDocument/2006/relationships/theme" Target="theme/them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Relationship Id="rId3" Type="http://schemas.openxmlformats.org/officeDocument/2006/relationships/slide" Target="slides/slide2.xml"/><Relationship Id="rId4" Type="http://schemas.openxmlformats.org/officeDocument/2006/relationships/slide" Target="slides/slide3.xml"/><Relationship Id="rId5" Type="http://schemas.openxmlformats.org/officeDocument/2006/relationships/slide" Target="slides/slide4.xml"/><Relationship Id="rId6" Type="http://schemas.openxmlformats.org/officeDocument/2006/relationships/slide" Target="slides/slide5.xml"/><Relationship Id="rId7" Type="http://schemas.openxmlformats.org/officeDocument/2006/relationships/slide" Target="slides/slide6.xml"/><Relationship Id="rId8" Type="http://schemas.openxmlformats.org/officeDocument/2006/relationships/slide" Target="slides/slide7.xml"/><Relationship Id="rId9" Type="http://schemas.openxmlformats.org/officeDocument/2006/relationships/slide" Target="slides/slide8.xml"/><Relationship Id="rId10" Type="http://schemas.openxmlformats.org/officeDocument/2006/relationships/slide" Target="slides/slide9.xml"/></Relationships>
</file>

<file path=ppt/media/image1.jpg>
</file>

<file path=ppt/media/image11.tiff>
</file>

<file path=ppt/media/image13.tiff>
</file>

<file path=ppt/media/image2.tiff>
</file>

<file path=ppt/media/image3.jpg>
</file>

<file path=ppt/media/image5.tiff>
</file>

<file path=ppt/media/image7.tiff>
</file>

<file path=ppt/media/image9.tiff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92B829C6-D967-074B-8942-058254A37C5F}" type="datetimeFigureOut">
              <a:rPr lang="en-US" smtClean="0"/>
              <a:t>7/18/17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4EBDA8C-68D6-FA44-BD3E-1B3C9405DEB5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92803549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40943298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101824106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06261461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901471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90540320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3552237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8921664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43195071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3146103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69186203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45540615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8BC5B55-5CA8-CD43-A5A8-78B7B263B7FE}" type="datetimeFigureOut">
              <a:rPr lang="en-US" smtClean="0"/>
              <a:t>7/18/17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265EBD2C-BED6-3B4A-97D3-8F79F672CE84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5737262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jpg"/><Relationship Id="rId3" Type="http://schemas.openxmlformats.org/officeDocument/2006/relationships/image" Target="../media/image2.tiff"/></Relationships>
</file>

<file path=ppt/slides/_rels/slide10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3.jp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4.emf"/><Relationship Id="rId3" Type="http://schemas.openxmlformats.org/officeDocument/2006/relationships/image" Target="../media/image5.tiff"/></Relationships>
</file>

<file path=ppt/slides/_rels/slide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6.emf"/><Relationship Id="rId3" Type="http://schemas.openxmlformats.org/officeDocument/2006/relationships/image" Target="../media/image7.tiff"/></Relationships>
</file>

<file path=ppt/slides/_rels/slide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8.emf"/><Relationship Id="rId3" Type="http://schemas.openxmlformats.org/officeDocument/2006/relationships/image" Target="../media/image9.tiff"/></Relationships>
</file>

<file path=ppt/slides/_rels/slide7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0.emf"/><Relationship Id="rId3" Type="http://schemas.openxmlformats.org/officeDocument/2006/relationships/image" Target="../media/image11.tiff"/></Relationships>
</file>

<file path=ppt/slides/_rels/slide8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Relationship Id="rId2" Type="http://schemas.openxmlformats.org/officeDocument/2006/relationships/image" Target="../media/image12.emf"/><Relationship Id="rId3" Type="http://schemas.openxmlformats.org/officeDocument/2006/relationships/image" Target="../media/image13.tiff"/></Relationships>
</file>

<file path=ppt/slides/_rels/slide9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775010" y="1149936"/>
            <a:ext cx="9756963" cy="2387600"/>
          </a:xfrm>
        </p:spPr>
        <p:txBody>
          <a:bodyPr>
            <a:normAutofit fontScale="90000"/>
          </a:bodyPr>
          <a:lstStyle/>
          <a:p>
            <a:r>
              <a:rPr lang="en-US" dirty="0" smtClean="0"/>
              <a:t/>
            </a:r>
            <a:br>
              <a:rPr lang="en-US" dirty="0" smtClean="0"/>
            </a:br>
            <a:r>
              <a:rPr lang="en-US" dirty="0"/>
              <a:t/>
            </a:r>
            <a:br>
              <a:rPr lang="en-US" dirty="0"/>
            </a:br>
            <a:r>
              <a:rPr lang="en-US" dirty="0" smtClean="0"/>
              <a:t>Biomass/Fishery </a:t>
            </a:r>
            <a:r>
              <a:rPr lang="en-US" smtClean="0"/>
              <a:t>Yield Projections</a:t>
            </a:r>
            <a:r>
              <a:rPr lang="en-US"/>
              <a:t> </a:t>
            </a:r>
            <a:r>
              <a:rPr lang="en-US" smtClean="0"/>
              <a:t>of Management </a:t>
            </a:r>
            <a:r>
              <a:rPr lang="en-US" dirty="0" smtClean="0"/>
              <a:t>Scenarios in Montserrat’s Fisheries</a:t>
            </a:r>
            <a:endParaRPr lang="en-US" b="1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685364" y="3621729"/>
            <a:ext cx="9144000" cy="1655762"/>
          </a:xfrm>
        </p:spPr>
        <p:txBody>
          <a:bodyPr/>
          <a:lstStyle/>
          <a:p>
            <a:r>
              <a:rPr lang="en-US" i="1" dirty="0" smtClean="0"/>
              <a:t>July 19, 2017</a:t>
            </a:r>
            <a:endParaRPr lang="en-US" i="1" dirty="0"/>
          </a:p>
        </p:txBody>
      </p:sp>
      <p:pic>
        <p:nvPicPr>
          <p:cNvPr id="5" name="Picture 4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0" y="2429435"/>
            <a:ext cx="4312024" cy="4320222"/>
          </a:xfrm>
          <a:prstGeom prst="ellipse">
            <a:avLst/>
          </a:prstGeom>
          <a:ln>
            <a:noFill/>
          </a:ln>
          <a:effectLst>
            <a:softEdge rad="112500"/>
          </a:effectLst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020051" y="5917240"/>
            <a:ext cx="3951194" cy="94076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987441840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Management Recommendations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Implement a 30% no take marine reserve and minimum size limit to increase biomass across all species and fisheries yield over time</a:t>
            </a:r>
          </a:p>
          <a:p>
            <a:r>
              <a:rPr lang="en-US" dirty="0" smtClean="0"/>
              <a:t>To implement a minimum size effectively:</a:t>
            </a:r>
          </a:p>
          <a:p>
            <a:pPr lvl="1"/>
            <a:r>
              <a:rPr lang="en-US" dirty="0" smtClean="0"/>
              <a:t> </a:t>
            </a:r>
            <a:r>
              <a:rPr lang="en-US" dirty="0"/>
              <a:t>E</a:t>
            </a:r>
            <a:r>
              <a:rPr lang="en-US" dirty="0" smtClean="0"/>
              <a:t>scape gaps should be built into pots so that individual fish below the size at maturity can escape before the trap is brought to the surface.</a:t>
            </a:r>
          </a:p>
          <a:p>
            <a:pPr lvl="1"/>
            <a:r>
              <a:rPr lang="en-US" dirty="0" smtClean="0"/>
              <a:t>Line fishers should carefully remove hook and release any fish below the size at maturity. </a:t>
            </a:r>
          </a:p>
          <a:p>
            <a:pPr lvl="1"/>
            <a:r>
              <a:rPr lang="en-US" dirty="0" smtClean="0"/>
              <a:t>Spear fishers should not target individual fish that are below the size at maturity</a:t>
            </a:r>
          </a:p>
          <a:p>
            <a:r>
              <a:rPr lang="en-US" dirty="0" smtClean="0"/>
              <a:t>Biodegradable twine should be used to attach one side of trap to avoid increased fishing mortality from ghost </a:t>
            </a:r>
            <a:r>
              <a:rPr lang="en-US" smtClean="0"/>
              <a:t>fishing.</a:t>
            </a:r>
            <a:endParaRPr lang="en-US" dirty="0" smtClean="0"/>
          </a:p>
          <a:p>
            <a:pPr lvl="1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060375242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75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We calculated current fishing mortality rate (</a:t>
            </a:r>
            <a:r>
              <a:rPr lang="en-US" i="1" dirty="0" smtClean="0"/>
              <a:t>F</a:t>
            </a:r>
            <a:r>
              <a:rPr lang="en-US" dirty="0" smtClean="0"/>
              <a:t>) for each species using a length-based assessment method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Results indicate that blue tang, </a:t>
            </a:r>
            <a:r>
              <a:rPr lang="en-US" dirty="0" err="1" smtClean="0"/>
              <a:t>doctorfish</a:t>
            </a:r>
            <a:r>
              <a:rPr lang="en-US" dirty="0" smtClean="0"/>
              <a:t>, and silk snapper were currently experiencing overfishing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Old wife and red hind were not currently experiencing overfishing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We compiled life history parameters for each species: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i="1" dirty="0" err="1" smtClean="0"/>
              <a:t>vbk</a:t>
            </a:r>
            <a:r>
              <a:rPr lang="en-US" i="1" dirty="0" smtClean="0"/>
              <a:t> growth parameters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i="1" dirty="0" smtClean="0"/>
              <a:t>age/length of maturity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i="1" dirty="0" smtClean="0"/>
              <a:t>natural mortality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i="1" dirty="0" smtClean="0"/>
              <a:t>fecundity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i="1" dirty="0" smtClean="0"/>
              <a:t>adult movement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i="1" dirty="0" smtClean="0"/>
              <a:t>pelagic larval duration 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i="1" dirty="0" smtClean="0"/>
              <a:t>maximum size/age</a:t>
            </a: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dirty="0"/>
          </a:p>
        </p:txBody>
      </p:sp>
      <p:pic>
        <p:nvPicPr>
          <p:cNvPr id="4" name="Picture 3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27843"/>
          <a:stretch/>
        </p:blipFill>
        <p:spPr>
          <a:xfrm>
            <a:off x="8283388" y="3435923"/>
            <a:ext cx="3070412" cy="2954017"/>
          </a:xfrm>
          <a:prstGeom prst="rect">
            <a:avLst/>
          </a:prstGeom>
          <a:ln>
            <a:noFill/>
          </a:ln>
          <a:effectLst>
            <a:outerShdw blurRad="292100" dist="139700" dir="2700000" algn="tl" rotWithShape="0">
              <a:srgbClr val="333333">
                <a:alpha val="65000"/>
              </a:srgbClr>
            </a:outerShdw>
          </a:effectLst>
        </p:spPr>
      </p:pic>
    </p:spTree>
    <p:extLst>
      <p:ext uri="{BB962C8B-B14F-4D97-AF65-F5344CB8AC3E}">
        <p14:creationId xmlns:p14="http://schemas.microsoft.com/office/powerpoint/2010/main" val="2038496428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Methods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fontScale="70000" lnSpcReduction="20000"/>
          </a:bodyPr>
          <a:lstStyle/>
          <a:p>
            <a:pPr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>
              <a:lnSpc>
                <a:spcPct val="100000"/>
              </a:lnSpc>
              <a:spcBef>
                <a:spcPts val="0"/>
              </a:spcBef>
            </a:pPr>
            <a:r>
              <a:rPr lang="en-US" dirty="0" smtClean="0"/>
              <a:t>Then, we applied a spatial, age-structured model to each species to estimate biomass and fishery yields over the next 30 years under the following scenarios:</a:t>
            </a:r>
          </a:p>
          <a:p>
            <a:pPr marL="0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b="1" dirty="0" smtClean="0"/>
              <a:t>Scenario 1- Business as usual (BAU</a:t>
            </a:r>
            <a:r>
              <a:rPr lang="en-US" dirty="0" smtClean="0"/>
              <a:t>). The current estimated </a:t>
            </a:r>
            <a:r>
              <a:rPr lang="en-US" i="1" dirty="0" smtClean="0"/>
              <a:t>F </a:t>
            </a:r>
            <a:r>
              <a:rPr lang="en-US" dirty="0" smtClean="0"/>
              <a:t>continues into the future with no management changes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b="1" dirty="0" smtClean="0"/>
              <a:t>Scenario 2- 20% no-take reserve</a:t>
            </a:r>
            <a:r>
              <a:rPr lang="en-US" dirty="0" smtClean="0"/>
              <a:t>. The current estimated </a:t>
            </a:r>
            <a:r>
              <a:rPr lang="en-US" i="1" dirty="0" smtClean="0"/>
              <a:t>F</a:t>
            </a:r>
            <a:r>
              <a:rPr lang="en-US" dirty="0" smtClean="0"/>
              <a:t> continues into the future, but 20% of Montserrat’s waters are designated as no-take areas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b="1" dirty="0" smtClean="0"/>
              <a:t>Scenario 3- 30% no-take reserve</a:t>
            </a:r>
            <a:r>
              <a:rPr lang="en-US" dirty="0" smtClean="0"/>
              <a:t>. The current estimated</a:t>
            </a:r>
            <a:r>
              <a:rPr lang="en-US" i="1" dirty="0" smtClean="0"/>
              <a:t> F </a:t>
            </a:r>
            <a:r>
              <a:rPr lang="en-US" dirty="0" smtClean="0"/>
              <a:t>continues into the future, but 30% of Montserrat’s waters are designated as no-take areas</a:t>
            </a:r>
          </a:p>
          <a:p>
            <a:pPr lvl="1">
              <a:lnSpc>
                <a:spcPct val="100000"/>
              </a:lnSpc>
              <a:spcBef>
                <a:spcPts val="0"/>
              </a:spcBef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b="1" dirty="0" smtClean="0"/>
              <a:t>Scenario 4- Size limit</a:t>
            </a:r>
            <a:r>
              <a:rPr lang="en-US" dirty="0" smtClean="0"/>
              <a:t>. The current estimated </a:t>
            </a:r>
            <a:r>
              <a:rPr lang="en-US" i="1" dirty="0" smtClean="0"/>
              <a:t>F</a:t>
            </a:r>
            <a:r>
              <a:rPr lang="en-US" dirty="0" smtClean="0"/>
              <a:t> continues into the future, but a minimum size limit that is equal to the species length at maturity is implemented</a:t>
            </a:r>
          </a:p>
          <a:p>
            <a:pPr marL="457200" lvl="1" indent="0">
              <a:lnSpc>
                <a:spcPct val="100000"/>
              </a:lnSpc>
              <a:spcBef>
                <a:spcPts val="0"/>
              </a:spcBef>
              <a:buNone/>
            </a:pPr>
            <a:endParaRPr lang="en-US" dirty="0" smtClean="0"/>
          </a:p>
          <a:p>
            <a:pPr lvl="1">
              <a:lnSpc>
                <a:spcPct val="100000"/>
              </a:lnSpc>
              <a:spcBef>
                <a:spcPts val="0"/>
              </a:spcBef>
            </a:pPr>
            <a:r>
              <a:rPr lang="en-US" b="1" dirty="0" smtClean="0"/>
              <a:t>Scenario 5- 30% no-take reserve and size limit</a:t>
            </a:r>
            <a:r>
              <a:rPr lang="en-US" dirty="0" smtClean="0"/>
              <a:t>. The current estimated </a:t>
            </a:r>
            <a:r>
              <a:rPr lang="en-US" i="1" dirty="0" smtClean="0"/>
              <a:t>F</a:t>
            </a:r>
            <a:r>
              <a:rPr lang="en-US" dirty="0" smtClean="0"/>
              <a:t> continues into the future, but 30% of Montserrat’s waters are designated as no-take areas AND a size limited that is equal to the species length at maturity is implemented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770616756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17714" y="653143"/>
            <a:ext cx="11219542" cy="5609771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352972" y="4578048"/>
            <a:ext cx="2946400" cy="1964267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36321186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391740" y="667656"/>
            <a:ext cx="11219688" cy="5609844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93314" y="4457094"/>
            <a:ext cx="3149600" cy="209973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759554946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421342" y="542365"/>
            <a:ext cx="11210544" cy="5605272"/>
          </a:xfrm>
          <a:prstGeom prst="rect">
            <a:avLst/>
          </a:prstGeom>
        </p:spPr>
      </p:pic>
      <p:pic>
        <p:nvPicPr>
          <p:cNvPr id="6" name="Picture 5"/>
          <p:cNvPicPr>
            <a:picLocks noChangeAspect="1"/>
          </p:cNvPicPr>
          <p:nvPr/>
        </p:nvPicPr>
        <p:blipFill rotWithShape="1">
          <a:blip r:embed="rId3"/>
          <a:srcRect l="20941" t="28274" r="12706" b="11647"/>
          <a:stretch/>
        </p:blipFill>
        <p:spPr>
          <a:xfrm>
            <a:off x="8608791" y="4356848"/>
            <a:ext cx="3023095" cy="20529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407328911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502024" y="389965"/>
            <a:ext cx="11210544" cy="5605272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8109980" y="4231341"/>
            <a:ext cx="3387786" cy="2133600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085651128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/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297543" y="656772"/>
            <a:ext cx="10972800" cy="5486400"/>
          </a:xfrm>
          <a:prstGeom prst="rect">
            <a:avLst/>
          </a:prstGeom>
        </p:spPr>
      </p:pic>
      <p:pic>
        <p:nvPicPr>
          <p:cNvPr id="5" name="Picture 4"/>
          <p:cNvPicPr>
            <a:picLocks noChangeAspect="1"/>
          </p:cNvPicPr>
          <p:nvPr/>
        </p:nvPicPr>
        <p:blipFill rotWithShape="1">
          <a:blip r:embed="rId3"/>
          <a:srcRect l="9044" t="22091" r="9412" b="23922"/>
          <a:stretch/>
        </p:blipFill>
        <p:spPr>
          <a:xfrm>
            <a:off x="7754469" y="4554070"/>
            <a:ext cx="3875639" cy="144331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246237486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Conclusions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>
            <a:normAutofit lnSpcReduction="10000"/>
          </a:bodyPr>
          <a:lstStyle/>
          <a:p>
            <a:r>
              <a:rPr lang="en-US" dirty="0" smtClean="0"/>
              <a:t>With no management intervention (scenario 1), species currently experiencing overfishing will experience a decline in biomass and fisheries yield over the next 30 years</a:t>
            </a:r>
          </a:p>
          <a:p>
            <a:r>
              <a:rPr lang="en-US" dirty="0" smtClean="0"/>
              <a:t>How a species responds to each intervention will depend on it’s life history characteristics, movement patterns, and current exploitation status. </a:t>
            </a:r>
          </a:p>
          <a:p>
            <a:r>
              <a:rPr lang="en-US" dirty="0"/>
              <a:t> </a:t>
            </a:r>
            <a:r>
              <a:rPr lang="en-US" dirty="0" smtClean="0"/>
              <a:t>A minimum size and 30% no-take marine reserve (scenario 5) results in the largest increase in biomass across all species</a:t>
            </a:r>
          </a:p>
          <a:p>
            <a:r>
              <a:rPr lang="en-US" dirty="0" smtClean="0"/>
              <a:t>Although fisheries yield decreases for a few years with a management intervention (scenarios 2-5), yield increases substantially after 5 - 15 years (depending on species)</a:t>
            </a:r>
          </a:p>
          <a:p>
            <a:endParaRPr lang="en-US" dirty="0" smtClean="0"/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955789382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Yu Gothic Light"/>
        <a:font script="Hang" typeface="맑은 고딕"/>
        <a:font script="Hans" typeface="DengXian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Yu Gothic"/>
        <a:font script="Hang" typeface="맑은 고딕"/>
        <a:font script="Hans" typeface="DengXian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1506</TotalTime>
  <Words>463</Words>
  <Application>Microsoft Macintosh PowerPoint</Application>
  <PresentationFormat>Widescreen</PresentationFormat>
  <Paragraphs>44</Paragraphs>
  <Slides>10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10</vt:i4>
      </vt:variant>
    </vt:vector>
  </HeadingPairs>
  <TitlesOfParts>
    <vt:vector size="14" baseType="lpstr">
      <vt:lpstr>Calibri</vt:lpstr>
      <vt:lpstr>Calibri Light</vt:lpstr>
      <vt:lpstr>Arial</vt:lpstr>
      <vt:lpstr>Office Theme</vt:lpstr>
      <vt:lpstr>  Biomass/Fishery Yield Projections of Management Scenarios in Montserrat’s Fisheries</vt:lpstr>
      <vt:lpstr>Methods</vt:lpstr>
      <vt:lpstr>Methods</vt:lpstr>
      <vt:lpstr>PowerPoint Presentation</vt:lpstr>
      <vt:lpstr>PowerPoint Presentation</vt:lpstr>
      <vt:lpstr>PowerPoint Presentation</vt:lpstr>
      <vt:lpstr>PowerPoint Presentation</vt:lpstr>
      <vt:lpstr>PowerPoint Presentation</vt:lpstr>
      <vt:lpstr>Conclusions</vt:lpstr>
      <vt:lpstr>Management Recommendations</vt:lpstr>
    </vt:vector>
  </TitlesOfParts>
  <Company/>
  <LinksUpToDate>false</LinksUpToDate>
  <SharedDoc>false</SharedDoc>
  <HyperlinksChanged>false</HyperlinksChanged>
  <AppVersion>15.0033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Microsoft Office User</dc:creator>
  <cp:lastModifiedBy>Microsoft Office User</cp:lastModifiedBy>
  <cp:revision>18</cp:revision>
  <dcterms:created xsi:type="dcterms:W3CDTF">2017-07-18T19:35:43Z</dcterms:created>
  <dcterms:modified xsi:type="dcterms:W3CDTF">2017-07-19T20:42:12Z</dcterms:modified>
</cp:coreProperties>
</file>

<file path=docProps/thumbnail.jpeg>
</file>